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68" r:id="rId4"/>
    <p:sldId id="269" r:id="rId5"/>
    <p:sldId id="257" r:id="rId6"/>
    <p:sldId id="258" r:id="rId7"/>
    <p:sldId id="259" r:id="rId8"/>
    <p:sldId id="270" r:id="rId9"/>
    <p:sldId id="272" r:id="rId10"/>
    <p:sldId id="273" r:id="rId11"/>
    <p:sldId id="260" r:id="rId12"/>
    <p:sldId id="261" r:id="rId13"/>
    <p:sldId id="262" r:id="rId14"/>
    <p:sldId id="263" r:id="rId15"/>
    <p:sldId id="276" r:id="rId16"/>
  </p:sldIdLst>
  <p:sldSz cx="9144000" cy="6858000" type="screen4x3"/>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B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206"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2/5/2018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4F99C08-1F6A-496A-A70B-E5E96EFEFEBC}" type="datetimeFigureOut">
              <a:rPr lang="en-US">
                <a:solidFill>
                  <a:prstClr val="black">
                    <a:tint val="75000"/>
                  </a:prstClr>
                </a:solidFill>
              </a:rPr>
              <a:pPr>
                <a:defRPr/>
              </a:pPr>
              <a:t>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F19F34-8AE4-43B6-BB33-58F1E53246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47337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F5CE47C-920C-4DCE-8FC3-C129F6ABDEA9}" type="datetimeFigureOut">
              <a:rPr lang="en-US">
                <a:solidFill>
                  <a:prstClr val="black">
                    <a:tint val="75000"/>
                  </a:prstClr>
                </a:solidFill>
              </a:rPr>
              <a:pPr>
                <a:defRPr/>
              </a:pPr>
              <a:t>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6889DAE-C9C7-4465-8F2F-8247403714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27473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9E60088-9EA3-43E2-AD8D-26195664E263}" type="datetimeFigureOut">
              <a:rPr lang="en-US">
                <a:solidFill>
                  <a:prstClr val="black">
                    <a:tint val="75000"/>
                  </a:prstClr>
                </a:solidFill>
              </a:rPr>
              <a:pPr>
                <a:defRPr/>
              </a:pPr>
              <a:t>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21ADB9-C027-4E0C-901D-14BF8D1393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6800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6B10B85-0A35-4B9B-82A0-B1D6CFAEDE89}" type="datetimeFigureOut">
              <a:rPr lang="en-US">
                <a:solidFill>
                  <a:prstClr val="black">
                    <a:tint val="75000"/>
                  </a:prstClr>
                </a:solidFill>
              </a:rPr>
              <a:pPr>
                <a:defRPr/>
              </a:pPr>
              <a:t>2/5/2018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8CB810-7334-4A9E-913D-389CD21E6A6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9423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3F0F227-9591-4028-B0E1-676A574961F6}" type="datetimeFigureOut">
              <a:rPr lang="en-US">
                <a:solidFill>
                  <a:prstClr val="black">
                    <a:tint val="75000"/>
                  </a:prstClr>
                </a:solidFill>
              </a:rPr>
              <a:pPr>
                <a:defRPr/>
              </a:pPr>
              <a:t>2/5/2018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57954A7-4DD1-400E-8192-2F693DFF05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1906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DC19151-9A05-48CE-AAD1-04BF218D0CCC}" type="datetimeFigureOut">
              <a:rPr lang="en-US">
                <a:solidFill>
                  <a:prstClr val="black">
                    <a:tint val="75000"/>
                  </a:prstClr>
                </a:solidFill>
              </a:rPr>
              <a:pPr>
                <a:defRPr/>
              </a:pPr>
              <a:t>2/5/2018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629048B-F1EC-41F3-A138-3C8182F091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2629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EAEA81E-2F14-40E8-9EF6-6A7C34B50F32}" type="datetimeFigureOut">
              <a:rPr lang="en-US">
                <a:solidFill>
                  <a:prstClr val="black">
                    <a:tint val="75000"/>
                  </a:prstClr>
                </a:solidFill>
              </a:rPr>
              <a:pPr>
                <a:defRPr/>
              </a:pPr>
              <a:t>2/5/2018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CB1CAF8-4D53-4B5D-87C3-6C12D53493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53907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02183EE-D771-42CA-A8B8-F926B635CBE6}" type="datetimeFigureOut">
              <a:rPr lang="en-US">
                <a:solidFill>
                  <a:prstClr val="black">
                    <a:tint val="75000"/>
                  </a:prstClr>
                </a:solidFill>
              </a:rPr>
              <a:pPr>
                <a:defRPr/>
              </a:pPr>
              <a:t>2/5/2018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6D45B4F-C034-4F18-B027-96217106037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218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BC86B97-537E-46E7-B2E8-6883BED6BA56}" type="datetimeFigureOut">
              <a:rPr lang="en-US">
                <a:solidFill>
                  <a:prstClr val="black">
                    <a:tint val="75000"/>
                  </a:prstClr>
                </a:solidFill>
              </a:rPr>
              <a:pPr>
                <a:defRPr/>
              </a:pPr>
              <a:t>2/5/2018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ECBE60-5F19-4A5C-8EBD-AAAA3B3035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7891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3B6205F-7DC6-4B18-9718-E175B9C3FF22}" type="datetimeFigureOut">
              <a:rPr lang="en-US">
                <a:solidFill>
                  <a:prstClr val="black">
                    <a:tint val="75000"/>
                  </a:prstClr>
                </a:solidFill>
              </a:rPr>
              <a:pPr>
                <a:defRPr/>
              </a:pPr>
              <a:t>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C29247-20FA-49B6-A143-73260B8ED0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5271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C13106-D52A-41CB-A474-986372AD3300}" type="datetimeFigureOut">
              <a:rPr lang="en-US">
                <a:solidFill>
                  <a:prstClr val="black">
                    <a:tint val="75000"/>
                  </a:prstClr>
                </a:solidFill>
              </a:rPr>
              <a:pPr>
                <a:defRPr/>
              </a:pPr>
              <a:t>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310C71-7A15-4606-8EBF-B78BA66D43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00639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2/5/2018</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60EBC0F-8B22-4748-81EE-68590F3AC1E8}" type="datetimeFigureOut">
              <a:rPr lang="en-US">
                <a:solidFill>
                  <a:prstClr val="black">
                    <a:tint val="75000"/>
                  </a:prstClr>
                </a:solidFill>
              </a:rPr>
              <a:pPr>
                <a:defRPr/>
              </a:pPr>
              <a:t>2/5/2018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550B0A2-A4D6-4151-9A0F-CAEF3074FD6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93018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95400" y="1981200"/>
            <a:ext cx="6237861" cy="1754326"/>
          </a:xfrm>
          <a:prstGeom prst="rect">
            <a:avLst/>
          </a:prstGeom>
          <a:noFill/>
        </p:spPr>
        <p:txBody>
          <a:bodyPr wrap="none" rtlCol="0">
            <a:spAutoFit/>
          </a:bodyPr>
          <a:lstStyle/>
          <a:p>
            <a:r>
              <a:rPr lang="en-US" sz="5400" b="1" dirty="0" smtClean="0">
                <a:solidFill>
                  <a:srgbClr val="FF0000"/>
                </a:solidFill>
              </a:rPr>
              <a:t>TNXH </a:t>
            </a:r>
            <a:r>
              <a:rPr lang="en-US" sz="5400" b="1" dirty="0" err="1" smtClean="0">
                <a:solidFill>
                  <a:srgbClr val="FF0000"/>
                </a:solidFill>
              </a:rPr>
              <a:t>lớp</a:t>
            </a:r>
            <a:r>
              <a:rPr lang="en-US" sz="5400" b="1" dirty="0" smtClean="0">
                <a:solidFill>
                  <a:srgbClr val="FF0000"/>
                </a:solidFill>
              </a:rPr>
              <a:t> 1 </a:t>
            </a:r>
            <a:r>
              <a:rPr lang="en-US" sz="5400" b="1" dirty="0" err="1" smtClean="0">
                <a:solidFill>
                  <a:srgbClr val="FF0000"/>
                </a:solidFill>
              </a:rPr>
              <a:t>tuần</a:t>
            </a:r>
            <a:r>
              <a:rPr lang="en-US" sz="5400" b="1" dirty="0" smtClean="0">
                <a:solidFill>
                  <a:srgbClr val="FF0000"/>
                </a:solidFill>
              </a:rPr>
              <a:t> 2</a:t>
            </a:r>
          </a:p>
          <a:p>
            <a:r>
              <a:rPr lang="en-US" sz="5400" b="1" dirty="0" err="1" smtClean="0">
                <a:solidFill>
                  <a:srgbClr val="FF0000"/>
                </a:solidFill>
              </a:rPr>
              <a:t>Chúng</a:t>
            </a:r>
            <a:r>
              <a:rPr lang="en-US" sz="5400" b="1" dirty="0" smtClean="0">
                <a:solidFill>
                  <a:srgbClr val="FF0000"/>
                </a:solidFill>
              </a:rPr>
              <a:t> ta </a:t>
            </a:r>
            <a:r>
              <a:rPr lang="en-US" sz="5400" b="1" dirty="0" err="1" smtClean="0">
                <a:solidFill>
                  <a:srgbClr val="FF0000"/>
                </a:solidFill>
              </a:rPr>
              <a:t>đang</a:t>
            </a:r>
            <a:r>
              <a:rPr lang="en-US" sz="5400" b="1" dirty="0" smtClean="0">
                <a:solidFill>
                  <a:srgbClr val="FF0000"/>
                </a:solidFill>
              </a:rPr>
              <a:t> </a:t>
            </a:r>
            <a:r>
              <a:rPr lang="en-US" sz="5400" b="1" dirty="0" err="1" smtClean="0">
                <a:solidFill>
                  <a:srgbClr val="FF0000"/>
                </a:solidFill>
              </a:rPr>
              <a:t>lớn</a:t>
            </a:r>
            <a:endParaRPr lang="en-US" sz="5400" b="1" dirty="0">
              <a:solidFill>
                <a:srgbClr val="FF0000"/>
              </a:solidFill>
            </a:endParaRPr>
          </a:p>
        </p:txBody>
      </p:sp>
    </p:spTree>
    <p:extLst>
      <p:ext uri="{BB962C8B-B14F-4D97-AF65-F5344CB8AC3E}">
        <p14:creationId xmlns:p14="http://schemas.microsoft.com/office/powerpoint/2010/main" val="35918730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0"/>
            <a:ext cx="8229600" cy="1143000"/>
          </a:xfrm>
        </p:spPr>
        <p:txBody>
          <a:bodyPr/>
          <a:lstStyle/>
          <a:p>
            <a:r>
              <a:rPr lang="en-US" sz="3600" dirty="0" err="1" smtClean="0">
                <a:latin typeface="Arial" pitchFamily="34" charset="0"/>
                <a:cs typeface="Arial" pitchFamily="34" charset="0"/>
              </a:rPr>
              <a:t>Hoạt</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động</a:t>
            </a:r>
            <a:r>
              <a:rPr lang="en-US" sz="3600" dirty="0" smtClean="0">
                <a:latin typeface="Arial" pitchFamily="34" charset="0"/>
                <a:cs typeface="Arial" pitchFamily="34" charset="0"/>
              </a:rPr>
              <a:t> 2: </a:t>
            </a:r>
            <a:r>
              <a:rPr lang="en-US" dirty="0" err="1" smtClean="0">
                <a:solidFill>
                  <a:srgbClr val="FF0000"/>
                </a:solidFill>
                <a:latin typeface="Arial" pitchFamily="34" charset="0"/>
                <a:cs typeface="Arial" pitchFamily="34" charset="0"/>
              </a:rPr>
              <a:t>Thực</a:t>
            </a:r>
            <a:r>
              <a:rPr lang="en-US" dirty="0" smtClean="0">
                <a:solidFill>
                  <a:srgbClr val="FF0000"/>
                </a:solidFill>
                <a:latin typeface="Arial" pitchFamily="34" charset="0"/>
                <a:cs typeface="Arial" pitchFamily="34" charset="0"/>
              </a:rPr>
              <a:t> </a:t>
            </a:r>
            <a:r>
              <a:rPr lang="en-US" dirty="0" err="1" smtClean="0">
                <a:solidFill>
                  <a:srgbClr val="FF0000"/>
                </a:solidFill>
                <a:latin typeface="Arial" pitchFamily="34" charset="0"/>
                <a:cs typeface="Arial" pitchFamily="34" charset="0"/>
              </a:rPr>
              <a:t>hành</a:t>
            </a:r>
            <a:r>
              <a:rPr lang="en-US" dirty="0" smtClean="0">
                <a:solidFill>
                  <a:srgbClr val="FF0000"/>
                </a:solidFill>
                <a:latin typeface="Arial" pitchFamily="34" charset="0"/>
                <a:cs typeface="Arial" pitchFamily="34" charset="0"/>
              </a:rPr>
              <a:t> </a:t>
            </a:r>
            <a:r>
              <a:rPr lang="en-US" dirty="0" err="1" smtClean="0">
                <a:solidFill>
                  <a:srgbClr val="FF0000"/>
                </a:solidFill>
                <a:latin typeface="Arial" pitchFamily="34" charset="0"/>
                <a:cs typeface="Arial" pitchFamily="34" charset="0"/>
              </a:rPr>
              <a:t>đo</a:t>
            </a:r>
            <a:endParaRPr lang="en-US"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609600" y="2895600"/>
            <a:ext cx="8229600" cy="2590800"/>
          </a:xfrm>
        </p:spPr>
        <p:txBody>
          <a:bodyPr/>
          <a:lstStyle/>
          <a:p>
            <a:r>
              <a:rPr lang="vi-VN" dirty="0"/>
              <a:t>Hoạt động nhúm 4: Lần lượt từng cặp hai học sinh trong một nhúm quay lưng ỏp sỏt vào  nhau sao cho lưng, đầu, gút chõn chạm được vào nhau. Hai HS cũn lại trong nhúm quan sỏt để biết bạn nào cao hơn, tay bạn nào dài hơn, bạn nào </a:t>
            </a:r>
            <a:r>
              <a:rPr lang="vi-VN" dirty="0" smtClean="0"/>
              <a:t>bộ </a:t>
            </a:r>
            <a:r>
              <a:rPr lang="vi-VN" dirty="0"/>
              <a:t>hơn.</a:t>
            </a:r>
          </a:p>
        </p:txBody>
      </p:sp>
    </p:spTree>
    <p:extLst>
      <p:ext uri="{BB962C8B-B14F-4D97-AF65-F5344CB8AC3E}">
        <p14:creationId xmlns:p14="http://schemas.microsoft.com/office/powerpoint/2010/main" val="13918162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1279525" y="2514600"/>
            <a:ext cx="6721475" cy="424875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914400" y="1839385"/>
            <a:ext cx="2743200" cy="551688"/>
          </a:xfrm>
        </p:spPr>
        <p:txBody>
          <a:bodyPr>
            <a:normAutofit/>
          </a:bodyPr>
          <a:lstStyle/>
          <a:p>
            <a:r>
              <a:rPr lang="en-US" sz="3200" b="1" dirty="0" err="1" smtClean="0">
                <a:solidFill>
                  <a:srgbClr val="002060"/>
                </a:solidFill>
              </a:rPr>
              <a:t>Bài</a:t>
            </a:r>
            <a:r>
              <a:rPr lang="en-US" sz="3200" b="1" dirty="0" smtClean="0">
                <a:solidFill>
                  <a:srgbClr val="002060"/>
                </a:solidFill>
              </a:rPr>
              <a:t> </a:t>
            </a:r>
            <a:r>
              <a:rPr lang="en-US" sz="3200" b="1" dirty="0" err="1" smtClean="0">
                <a:solidFill>
                  <a:srgbClr val="002060"/>
                </a:solidFill>
              </a:rPr>
              <a:t>tập</a:t>
            </a:r>
            <a:r>
              <a:rPr lang="en-US" sz="3200" b="1" dirty="0" smtClean="0">
                <a:solidFill>
                  <a:srgbClr val="002060"/>
                </a:solidFill>
              </a:rPr>
              <a:t> 2</a:t>
            </a:r>
            <a:endParaRPr lang="en-US" sz="3200" b="1" dirty="0">
              <a:solidFill>
                <a:srgbClr val="002060"/>
              </a:solidFill>
            </a:endParaRPr>
          </a:p>
        </p:txBody>
      </p:sp>
    </p:spTree>
    <p:extLst>
      <p:ext uri="{BB962C8B-B14F-4D97-AF65-F5344CB8AC3E}">
        <p14:creationId xmlns:p14="http://schemas.microsoft.com/office/powerpoint/2010/main" val="295358215"/>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81208" y="1371600"/>
            <a:ext cx="8229600" cy="571500"/>
          </a:xfrm>
          <a:prstGeom prst="rect">
            <a:avLst/>
          </a:prstGeom>
        </p:spPr>
        <p:txBody>
          <a:bodyPr vert="horz" lIns="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600" dirty="0" err="1" smtClean="0">
                <a:solidFill>
                  <a:srgbClr val="002060"/>
                </a:solidFill>
                <a:latin typeface="Arial" pitchFamily="34" charset="0"/>
                <a:cs typeface="Arial" pitchFamily="34" charset="0"/>
              </a:rPr>
              <a:t>Hoạt</a:t>
            </a:r>
            <a:r>
              <a:rPr lang="en-US" sz="3600" dirty="0" smtClean="0">
                <a:solidFill>
                  <a:srgbClr val="002060"/>
                </a:solidFill>
                <a:latin typeface="Arial" pitchFamily="34" charset="0"/>
                <a:cs typeface="Arial" pitchFamily="34" charset="0"/>
              </a:rPr>
              <a:t> </a:t>
            </a:r>
            <a:r>
              <a:rPr lang="en-US" sz="3600" dirty="0" err="1" smtClean="0">
                <a:solidFill>
                  <a:srgbClr val="002060"/>
                </a:solidFill>
                <a:latin typeface="Arial" pitchFamily="34" charset="0"/>
                <a:cs typeface="Arial" pitchFamily="34" charset="0"/>
              </a:rPr>
              <a:t>động</a:t>
            </a:r>
            <a:r>
              <a:rPr lang="en-US" sz="3600" dirty="0" smtClean="0">
                <a:solidFill>
                  <a:srgbClr val="002060"/>
                </a:solidFill>
                <a:latin typeface="Arial" pitchFamily="34" charset="0"/>
                <a:cs typeface="Arial" pitchFamily="34" charset="0"/>
              </a:rPr>
              <a:t> 3: </a:t>
            </a:r>
            <a:r>
              <a:rPr lang="en-US" sz="3900" b="1" dirty="0" err="1" smtClean="0">
                <a:solidFill>
                  <a:srgbClr val="350B55"/>
                </a:solidFill>
                <a:latin typeface="Arial" pitchFamily="34" charset="0"/>
                <a:cs typeface="Arial" pitchFamily="34" charset="0"/>
              </a:rPr>
              <a:t>Làm</a:t>
            </a:r>
            <a:r>
              <a:rPr lang="en-US" sz="3900" b="1" dirty="0" smtClean="0">
                <a:solidFill>
                  <a:srgbClr val="350B55"/>
                </a:solidFill>
                <a:latin typeface="Arial" pitchFamily="34" charset="0"/>
                <a:cs typeface="Arial" pitchFamily="34" charset="0"/>
              </a:rPr>
              <a:t> </a:t>
            </a:r>
            <a:r>
              <a:rPr lang="en-US" sz="3900" b="1" dirty="0" err="1" smtClean="0">
                <a:solidFill>
                  <a:srgbClr val="350B55"/>
                </a:solidFill>
                <a:latin typeface="Arial" pitchFamily="34" charset="0"/>
                <a:cs typeface="Arial" pitchFamily="34" charset="0"/>
              </a:rPr>
              <a:t>thế</a:t>
            </a:r>
            <a:r>
              <a:rPr lang="en-US" sz="3900" b="1" dirty="0" smtClean="0">
                <a:solidFill>
                  <a:srgbClr val="350B55"/>
                </a:solidFill>
                <a:latin typeface="Arial" pitchFamily="34" charset="0"/>
                <a:cs typeface="Arial" pitchFamily="34" charset="0"/>
              </a:rPr>
              <a:t> </a:t>
            </a:r>
            <a:r>
              <a:rPr lang="en-US" sz="3900" b="1" dirty="0" err="1" smtClean="0">
                <a:solidFill>
                  <a:srgbClr val="350B55"/>
                </a:solidFill>
                <a:latin typeface="Arial" pitchFamily="34" charset="0"/>
                <a:cs typeface="Arial" pitchFamily="34" charset="0"/>
              </a:rPr>
              <a:t>nào</a:t>
            </a:r>
            <a:r>
              <a:rPr lang="en-US" sz="3900" b="1" dirty="0" smtClean="0">
                <a:solidFill>
                  <a:srgbClr val="350B55"/>
                </a:solidFill>
                <a:latin typeface="Arial" pitchFamily="34" charset="0"/>
                <a:cs typeface="Arial" pitchFamily="34" charset="0"/>
              </a:rPr>
              <a:t> </a:t>
            </a:r>
            <a:r>
              <a:rPr lang="en-US" sz="3900" b="1" dirty="0" err="1" smtClean="0">
                <a:solidFill>
                  <a:srgbClr val="350B55"/>
                </a:solidFill>
                <a:latin typeface="Arial" pitchFamily="34" charset="0"/>
                <a:cs typeface="Arial" pitchFamily="34" charset="0"/>
              </a:rPr>
              <a:t>để</a:t>
            </a:r>
            <a:r>
              <a:rPr lang="en-US" sz="3900" b="1" dirty="0" smtClean="0">
                <a:solidFill>
                  <a:srgbClr val="350B55"/>
                </a:solidFill>
                <a:latin typeface="Arial" pitchFamily="34" charset="0"/>
                <a:cs typeface="Arial" pitchFamily="34" charset="0"/>
              </a:rPr>
              <a:t> </a:t>
            </a:r>
            <a:r>
              <a:rPr lang="en-US" sz="3900" b="1" dirty="0" err="1" smtClean="0">
                <a:solidFill>
                  <a:srgbClr val="350B55"/>
                </a:solidFill>
                <a:latin typeface="Arial" pitchFamily="34" charset="0"/>
                <a:cs typeface="Arial" pitchFamily="34" charset="0"/>
              </a:rPr>
              <a:t>khỏe</a:t>
            </a:r>
            <a:r>
              <a:rPr lang="en-US" sz="3900" b="1" dirty="0" smtClean="0">
                <a:solidFill>
                  <a:srgbClr val="350B55"/>
                </a:solidFill>
                <a:latin typeface="Arial" pitchFamily="34" charset="0"/>
                <a:cs typeface="Arial" pitchFamily="34" charset="0"/>
              </a:rPr>
              <a:t> </a:t>
            </a:r>
            <a:r>
              <a:rPr lang="en-US" sz="3900" b="1" dirty="0" err="1" smtClean="0">
                <a:solidFill>
                  <a:srgbClr val="350B55"/>
                </a:solidFill>
                <a:latin typeface="Arial" pitchFamily="34" charset="0"/>
                <a:cs typeface="Arial" pitchFamily="34" charset="0"/>
              </a:rPr>
              <a:t>mạnh</a:t>
            </a:r>
            <a:endParaRPr lang="en-US" sz="3900" b="1" dirty="0">
              <a:solidFill>
                <a:srgbClr val="350B55"/>
              </a:solidFill>
              <a:latin typeface="Arial" pitchFamily="34" charset="0"/>
              <a:cs typeface="Arial" pitchFamily="34" charset="0"/>
            </a:endParaRPr>
          </a:p>
        </p:txBody>
      </p:sp>
      <p:sp>
        <p:nvSpPr>
          <p:cNvPr id="6" name="Content Placeholder 2"/>
          <p:cNvSpPr txBox="1">
            <a:spLocks/>
          </p:cNvSpPr>
          <p:nvPr/>
        </p:nvSpPr>
        <p:spPr>
          <a:xfrm>
            <a:off x="685800" y="2590800"/>
            <a:ext cx="8229600" cy="2590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vi-VN" b="1" dirty="0"/>
              <a:t>Để </a:t>
            </a:r>
            <a:r>
              <a:rPr lang="vi-VN" b="1" dirty="0" smtClean="0"/>
              <a:t>c</a:t>
            </a:r>
            <a:r>
              <a:rPr lang="en-US" b="1" dirty="0"/>
              <a:t>ó</a:t>
            </a:r>
            <a:r>
              <a:rPr lang="vi-VN" b="1" dirty="0" smtClean="0"/>
              <a:t> </a:t>
            </a:r>
            <a:r>
              <a:rPr lang="vi-VN" b="1" dirty="0"/>
              <a:t>một cơ thể khỏe mạnh, mau lớn hằng ngày </a:t>
            </a:r>
            <a:r>
              <a:rPr lang="vi-VN" b="1" dirty="0" smtClean="0"/>
              <a:t>c</a:t>
            </a:r>
            <a:r>
              <a:rPr lang="en-US" b="1" dirty="0"/>
              <a:t>á</a:t>
            </a:r>
            <a:r>
              <a:rPr lang="vi-VN" b="1" dirty="0" smtClean="0"/>
              <a:t>c </a:t>
            </a:r>
            <a:r>
              <a:rPr lang="vi-VN" b="1" dirty="0"/>
              <a:t>em cần làm </a:t>
            </a:r>
            <a:r>
              <a:rPr lang="vi-VN" b="1" dirty="0" smtClean="0"/>
              <a:t>g</a:t>
            </a:r>
            <a:r>
              <a:rPr lang="en-US" b="1" dirty="0"/>
              <a:t>ì</a:t>
            </a:r>
            <a:r>
              <a:rPr lang="vi-VN" b="1" dirty="0" smtClean="0"/>
              <a:t>?</a:t>
            </a:r>
            <a:endParaRPr lang="vi-VN" b="1" dirty="0"/>
          </a:p>
        </p:txBody>
      </p:sp>
    </p:spTree>
    <p:extLst>
      <p:ext uri="{BB962C8B-B14F-4D97-AF65-F5344CB8AC3E}">
        <p14:creationId xmlns:p14="http://schemas.microsoft.com/office/powerpoint/2010/main" val="235123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955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5000"/>
          </a:stretch>
        </a:blipFill>
        <a:effectLst/>
      </p:bgPr>
    </p:bg>
    <p:spTree>
      <p:nvGrpSpPr>
        <p:cNvPr id="1" name=""/>
        <p:cNvGrpSpPr/>
        <p:nvPr/>
      </p:nvGrpSpPr>
      <p:grpSpPr>
        <a:xfrm>
          <a:off x="0" y="0"/>
          <a:ext cx="0" cy="0"/>
          <a:chOff x="0" y="0"/>
          <a:chExt cx="0" cy="0"/>
        </a:xfrm>
      </p:grpSpPr>
      <p:sp>
        <p:nvSpPr>
          <p:cNvPr id="3" name="Rectangle 2"/>
          <p:cNvSpPr/>
          <p:nvPr/>
        </p:nvSpPr>
        <p:spPr>
          <a:xfrm>
            <a:off x="1371600" y="2438400"/>
            <a:ext cx="6324600" cy="923925"/>
          </a:xfrm>
          <a:prstGeom prst="rect">
            <a:avLst/>
          </a:prstGeom>
          <a:noFill/>
        </p:spPr>
        <p:txBody>
          <a:bodyPr anchor="ctr">
            <a:spAutoFit/>
          </a:bodyPr>
          <a:lstStyle/>
          <a:p>
            <a:pPr algn="ctr" fontAlgn="base">
              <a:spcBef>
                <a:spcPct val="0"/>
              </a:spcBef>
              <a:spcAft>
                <a:spcPct val="0"/>
              </a:spcAft>
              <a:defRPr/>
            </a:pPr>
            <a:endParaRPr lang="en-US"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UNI Chu truyen thong" pitchFamily="66" charset="0"/>
              <a:cs typeface="Times New Roman" pitchFamily="18" charset="0"/>
            </a:endParaRPr>
          </a:p>
        </p:txBody>
      </p:sp>
      <p:sp>
        <p:nvSpPr>
          <p:cNvPr id="7" name="Rounded Rectangle 6"/>
          <p:cNvSpPr/>
          <p:nvPr/>
        </p:nvSpPr>
        <p:spPr>
          <a:xfrm>
            <a:off x="2057400" y="2590800"/>
            <a:ext cx="5334000" cy="1020763"/>
          </a:xfrm>
          <a:prstGeom prst="roundRect">
            <a:avLst/>
          </a:prstGeom>
          <a:solidFill>
            <a:srgbClr val="FFFFFF"/>
          </a:solidFill>
        </p:spPr>
        <p:txBody>
          <a:bodyPr anchor="ctr">
            <a:spAutoFit/>
          </a:bodyPr>
          <a:lstStyle/>
          <a:p>
            <a:pPr algn="ctr" fontAlgn="base">
              <a:spcBef>
                <a:spcPct val="0"/>
              </a:spcBef>
              <a:spcAft>
                <a:spcPct val="0"/>
              </a:spcAft>
              <a:defRPr/>
            </a:pPr>
            <a:endParaRPr lang="en-US"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UNI Chu truyen thong" pitchFamily="66" charset="0"/>
              <a:cs typeface="Times New Roman" pitchFamily="18" charset="0"/>
            </a:endParaRPr>
          </a:p>
        </p:txBody>
      </p:sp>
      <p:sp>
        <p:nvSpPr>
          <p:cNvPr id="25604" name="TextBox 7"/>
          <p:cNvSpPr txBox="1">
            <a:spLocks noChangeArrowheads="1"/>
          </p:cNvSpPr>
          <p:nvPr/>
        </p:nvSpPr>
        <p:spPr bwMode="auto">
          <a:xfrm>
            <a:off x="1828800" y="1447800"/>
            <a:ext cx="56388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4400" dirty="0" err="1" smtClean="0">
                <a:solidFill>
                  <a:srgbClr val="002060"/>
                </a:solidFill>
                <a:latin typeface="Times New Roman" pitchFamily="18" charset="0"/>
                <a:cs typeface="Times New Roman" pitchFamily="18" charset="0"/>
              </a:rPr>
              <a:t>Dặn</a:t>
            </a:r>
            <a:r>
              <a:rPr lang="en-US" sz="4400" dirty="0" smtClean="0">
                <a:solidFill>
                  <a:srgbClr val="002060"/>
                </a:solidFill>
                <a:latin typeface="Times New Roman" pitchFamily="18" charset="0"/>
                <a:cs typeface="Times New Roman" pitchFamily="18" charset="0"/>
              </a:rPr>
              <a:t> </a:t>
            </a:r>
            <a:r>
              <a:rPr lang="en-US" sz="4400" dirty="0" err="1" smtClean="0">
                <a:solidFill>
                  <a:srgbClr val="002060"/>
                </a:solidFill>
                <a:latin typeface="Times New Roman" pitchFamily="18" charset="0"/>
                <a:cs typeface="Times New Roman" pitchFamily="18" charset="0"/>
              </a:rPr>
              <a:t>dò</a:t>
            </a:r>
            <a:r>
              <a:rPr lang="en-US" sz="4400" dirty="0" smtClean="0">
                <a:solidFill>
                  <a:srgbClr val="002060"/>
                </a:solidFill>
                <a:latin typeface="Times New Roman" pitchFamily="18" charset="0"/>
                <a:cs typeface="Times New Roman" pitchFamily="18" charset="0"/>
              </a:rPr>
              <a:t> </a:t>
            </a:r>
          </a:p>
          <a:p>
            <a:pPr algn="ctr" eaLnBrk="1" fontAlgn="base" hangingPunct="1">
              <a:spcBef>
                <a:spcPct val="0"/>
              </a:spcBef>
              <a:spcAft>
                <a:spcPct val="0"/>
              </a:spcAft>
            </a:pPr>
            <a:r>
              <a:rPr lang="en-US" sz="3200" dirty="0" err="1" smtClean="0">
                <a:solidFill>
                  <a:prstClr val="black"/>
                </a:solidFill>
                <a:latin typeface="Times New Roman" pitchFamily="18" charset="0"/>
                <a:cs typeface="Times New Roman" pitchFamily="18" charset="0"/>
              </a:rPr>
              <a:t>Về</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nhà</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các</a:t>
            </a:r>
            <a:r>
              <a:rPr lang="en-US" sz="3200" dirty="0" smtClean="0">
                <a:solidFill>
                  <a:prstClr val="black"/>
                </a:solidFill>
                <a:latin typeface="Times New Roman" pitchFamily="18" charset="0"/>
                <a:cs typeface="Times New Roman" pitchFamily="18" charset="0"/>
              </a:rPr>
              <a:t> con </a:t>
            </a:r>
            <a:r>
              <a:rPr lang="en-US" sz="3200" dirty="0" err="1" smtClean="0">
                <a:solidFill>
                  <a:prstClr val="black"/>
                </a:solidFill>
                <a:latin typeface="Times New Roman" pitchFamily="18" charset="0"/>
                <a:cs typeface="Times New Roman" pitchFamily="18" charset="0"/>
              </a:rPr>
              <a:t>chuẩn</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bị</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bài</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học</a:t>
            </a:r>
            <a:r>
              <a:rPr lang="en-US" sz="3200" dirty="0" smtClean="0">
                <a:solidFill>
                  <a:prstClr val="black"/>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Ôn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tập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Chúng</a:t>
            </a:r>
            <a:r>
              <a:rPr lang="en-US" sz="3200" dirty="0" smtClean="0">
                <a:solidFill>
                  <a:srgbClr val="FF0000"/>
                </a:solidFill>
                <a:latin typeface="Times New Roman" pitchFamily="18" charset="0"/>
                <a:cs typeface="Times New Roman" pitchFamily="18" charset="0"/>
              </a:rPr>
              <a:t> ta </a:t>
            </a:r>
            <a:r>
              <a:rPr lang="en-US" sz="3200" dirty="0" err="1" smtClean="0">
                <a:solidFill>
                  <a:srgbClr val="FF0000"/>
                </a:solidFill>
                <a:latin typeface="Times New Roman" pitchFamily="18" charset="0"/>
                <a:cs typeface="Times New Roman" pitchFamily="18" charset="0"/>
              </a:rPr>
              <a:t>đang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lớn</a:t>
            </a:r>
            <a:endParaRPr lang="en-US" sz="3200" dirty="0" smtClean="0">
              <a:solidFill>
                <a:srgbClr val="FF0000"/>
              </a:solidFill>
              <a:latin typeface="Times New Roman" pitchFamily="18" charset="0"/>
              <a:cs typeface="Times New Roman" pitchFamily="18" charset="0"/>
            </a:endParaRPr>
          </a:p>
          <a:p>
            <a:pPr algn="ctr" eaLnBrk="1" fontAlgn="base" hangingPunct="1">
              <a:spcBef>
                <a:spcPct val="0"/>
              </a:spcBef>
              <a:spcAft>
                <a:spcPct val="0"/>
              </a:spcAft>
            </a:pPr>
            <a:r>
              <a:rPr lang="en-US" sz="3200" dirty="0" err="1" smtClean="0">
                <a:solidFill>
                  <a:srgbClr val="002060"/>
                </a:solidFill>
                <a:latin typeface="Times New Roman" pitchFamily="18" charset="0"/>
                <a:cs typeface="Times New Roman" pitchFamily="18" charset="0"/>
              </a:rPr>
              <a:t>Chuẩn</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bị</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bài</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Nhận</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biết</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các</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vật</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xung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quanh</a:t>
            </a:r>
            <a:endParaRPr lang="en-US" sz="3200" dirty="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8128329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25604"/>
                                        </p:tgtEl>
                                        <p:attrNameLst>
                                          <p:attrName>style.color</p:attrName>
                                        </p:attrNameLst>
                                      </p:cBhvr>
                                      <p:by>
                                        <p:hsl h="7200000" s="0" l="0"/>
                                      </p:by>
                                    </p:animClr>
                                    <p:animClr clrSpc="hsl" dir="cw">
                                      <p:cBhvr>
                                        <p:cTn id="7" dur="500" fill="hold"/>
                                        <p:tgtEl>
                                          <p:spTgt spid="25604"/>
                                        </p:tgtEl>
                                        <p:attrNameLst>
                                          <p:attrName>fillcolor</p:attrName>
                                        </p:attrNameLst>
                                      </p:cBhvr>
                                      <p:by>
                                        <p:hsl h="7200000" s="0" l="0"/>
                                      </p:by>
                                    </p:animClr>
                                    <p:animClr clrSpc="hsl" dir="cw">
                                      <p:cBhvr>
                                        <p:cTn id="8" dur="500" fill="hold"/>
                                        <p:tgtEl>
                                          <p:spTgt spid="25604"/>
                                        </p:tgtEl>
                                        <p:attrNameLst>
                                          <p:attrName>stroke.color</p:attrName>
                                        </p:attrNameLst>
                                      </p:cBhvr>
                                      <p:by>
                                        <p:hsl h="7200000" s="0" l="0"/>
                                      </p:by>
                                    </p:animClr>
                                    <p:set>
                                      <p:cBhvr>
                                        <p:cTn id="9" dur="500" fill="hold"/>
                                        <p:tgtEl>
                                          <p:spTgt spid="256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304800"/>
            <a:ext cx="5104667" cy="923330"/>
          </a:xfrm>
          <a:prstGeom prst="rect">
            <a:avLst/>
          </a:prstGeom>
          <a:noFill/>
        </p:spPr>
        <p:txBody>
          <a:bodyPr wrap="none" rtlCol="0">
            <a:spAutoFit/>
          </a:bodyPr>
          <a:lstStyle/>
          <a:p>
            <a:r>
              <a:rPr lang="en-US" sz="5400" b="1" dirty="0" err="1" smtClean="0">
                <a:solidFill>
                  <a:srgbClr val="FF0000"/>
                </a:solidFill>
              </a:rPr>
              <a:t>Kiểm</a:t>
            </a:r>
            <a:r>
              <a:rPr lang="en-US" sz="5400" b="1" dirty="0" smtClean="0">
                <a:solidFill>
                  <a:srgbClr val="FF0000"/>
                </a:solidFill>
              </a:rPr>
              <a:t> </a:t>
            </a:r>
            <a:r>
              <a:rPr lang="en-US" sz="5400" b="1" dirty="0" err="1" smtClean="0">
                <a:solidFill>
                  <a:srgbClr val="FF0000"/>
                </a:solidFill>
              </a:rPr>
              <a:t>tra</a:t>
            </a:r>
            <a:r>
              <a:rPr lang="en-US" sz="5400" b="1" dirty="0" smtClean="0">
                <a:solidFill>
                  <a:srgbClr val="FF0000"/>
                </a:solidFill>
              </a:rPr>
              <a:t> </a:t>
            </a:r>
            <a:r>
              <a:rPr lang="en-US" sz="5400" b="1" dirty="0" err="1" smtClean="0">
                <a:solidFill>
                  <a:srgbClr val="FF0000"/>
                </a:solidFill>
              </a:rPr>
              <a:t>bài</a:t>
            </a:r>
            <a:r>
              <a:rPr lang="en-US" sz="5400" b="1" dirty="0" smtClean="0">
                <a:solidFill>
                  <a:srgbClr val="FF0000"/>
                </a:solidFill>
              </a:rPr>
              <a:t> </a:t>
            </a:r>
            <a:r>
              <a:rPr lang="en-US" sz="5400" b="1" dirty="0" err="1" smtClean="0">
                <a:solidFill>
                  <a:srgbClr val="FF0000"/>
                </a:solidFill>
              </a:rPr>
              <a:t>cũ</a:t>
            </a:r>
            <a:endParaRPr lang="en-US" sz="5400" b="1" dirty="0">
              <a:solidFill>
                <a:srgbClr val="FF0000"/>
              </a:solidFill>
            </a:endParaRPr>
          </a:p>
        </p:txBody>
      </p:sp>
      <p:sp>
        <p:nvSpPr>
          <p:cNvPr id="5" name="TextBox 4"/>
          <p:cNvSpPr txBox="1"/>
          <p:nvPr/>
        </p:nvSpPr>
        <p:spPr>
          <a:xfrm>
            <a:off x="1905000" y="1752600"/>
            <a:ext cx="184731" cy="369332"/>
          </a:xfrm>
          <a:prstGeom prst="rect">
            <a:avLst/>
          </a:prstGeom>
          <a:noFill/>
        </p:spPr>
        <p:txBody>
          <a:bodyPr wrap="none" rtlCol="0">
            <a:spAutoFit/>
          </a:bodyPr>
          <a:lstStyle/>
          <a:p>
            <a:endParaRPr lang="en-US" dirty="0"/>
          </a:p>
        </p:txBody>
      </p:sp>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0" y="1380530"/>
            <a:ext cx="4572000" cy="524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2118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circle(in)">
                                      <p:cBhvr>
                                        <p:cTn id="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5797"/>
            <a:ext cx="9144000" cy="559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209800" y="477911"/>
            <a:ext cx="4733988" cy="707886"/>
          </a:xfrm>
          <a:prstGeom prst="rect">
            <a:avLst/>
          </a:prstGeom>
          <a:noFill/>
        </p:spPr>
        <p:txBody>
          <a:bodyPr wrap="none" rtlCol="0">
            <a:spAutoFit/>
          </a:bodyPr>
          <a:lstStyle/>
          <a:p>
            <a:r>
              <a:rPr lang="en-US" sz="4000" b="1" dirty="0" err="1" smtClean="0">
                <a:solidFill>
                  <a:srgbClr val="FF0000"/>
                </a:solidFill>
                <a:latin typeface="Arial" pitchFamily="34" charset="0"/>
                <a:cs typeface="Arial" pitchFamily="34" charset="0"/>
              </a:rPr>
              <a:t>Chúng</a:t>
            </a:r>
            <a:r>
              <a:rPr lang="en-US" sz="4000" b="1" dirty="0" smtClean="0">
                <a:solidFill>
                  <a:srgbClr val="FF0000"/>
                </a:solidFill>
                <a:latin typeface="Arial" pitchFamily="34" charset="0"/>
                <a:cs typeface="Arial" pitchFamily="34" charset="0"/>
              </a:rPr>
              <a:t> ta </a:t>
            </a:r>
            <a:r>
              <a:rPr lang="en-US" sz="4000" b="1" dirty="0" err="1" smtClean="0">
                <a:solidFill>
                  <a:srgbClr val="FF0000"/>
                </a:solidFill>
                <a:latin typeface="Arial" pitchFamily="34" charset="0"/>
                <a:cs typeface="Arial" pitchFamily="34" charset="0"/>
              </a:rPr>
              <a:t>đang</a:t>
            </a:r>
            <a:r>
              <a:rPr lang="en-US" sz="4000" b="1" dirty="0" smtClean="0">
                <a:solidFill>
                  <a:srgbClr val="FF0000"/>
                </a:solidFill>
                <a:latin typeface="Arial" pitchFamily="34" charset="0"/>
                <a:cs typeface="Arial" pitchFamily="34" charset="0"/>
              </a:rPr>
              <a:t> </a:t>
            </a:r>
            <a:r>
              <a:rPr lang="en-US" sz="4000" b="1" dirty="0" err="1" smtClean="0">
                <a:solidFill>
                  <a:srgbClr val="FF0000"/>
                </a:solidFill>
                <a:latin typeface="Arial" pitchFamily="34" charset="0"/>
                <a:cs typeface="Arial" pitchFamily="34" charset="0"/>
              </a:rPr>
              <a:t>lớn</a:t>
            </a:r>
            <a:endParaRPr lang="en-US" sz="40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36632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883920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477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336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3380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2400" y="815181"/>
            <a:ext cx="8686800" cy="6515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41270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19200"/>
            <a:ext cx="39624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9079" y="4114800"/>
            <a:ext cx="3957721"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9079" y="1230313"/>
            <a:ext cx="3957721" cy="265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114800"/>
            <a:ext cx="39624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714009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barn(inVertical)">
                                      <p:cBhvr>
                                        <p:cTn id="11" dur="500"/>
                                        <p:tgtEl>
                                          <p:spTgt spid="410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101"/>
                                        </p:tgtEl>
                                        <p:attrNameLst>
                                          <p:attrName>style.visibility</p:attrName>
                                        </p:attrNameLst>
                                      </p:cBhvr>
                                      <p:to>
                                        <p:strVal val="visible"/>
                                      </p:to>
                                    </p:set>
                                    <p:animEffect transition="in" filter="wipe(down)">
                                      <p:cBhvr>
                                        <p:cTn id="15" dur="500"/>
                                        <p:tgtEl>
                                          <p:spTgt spid="4101"/>
                                        </p:tgtEl>
                                      </p:cBhvr>
                                    </p:animEffect>
                                  </p:childTnLst>
                                </p:cTn>
                              </p:par>
                            </p:childTnLst>
                          </p:cTn>
                        </p:par>
                        <p:par>
                          <p:cTn id="16" fill="hold">
                            <p:stCondLst>
                              <p:cond delay="1500"/>
                            </p:stCondLst>
                            <p:childTnLst>
                              <p:par>
                                <p:cTn id="17" presetID="6" presetClass="entr" presetSubtype="16"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circle(in)">
                                      <p:cBhvr>
                                        <p:cTn id="19"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3962400" cy="23622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9079" y="2667000"/>
            <a:ext cx="3957721" cy="23622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9079" y="162243"/>
            <a:ext cx="3957721" cy="235235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2667000"/>
            <a:ext cx="3962400" cy="23622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457200" y="5562600"/>
            <a:ext cx="8229600" cy="1143000"/>
          </a:xfrm>
        </p:spPr>
        <p:txBody>
          <a:bodyPr>
            <a:normAutofit fontScale="90000"/>
          </a:bodyPr>
          <a:lstStyle/>
          <a:p>
            <a:r>
              <a:rPr lang="vi-VN" sz="2400" b="1" u="sng" dirty="0">
                <a:latin typeface="+mn-lt"/>
              </a:rPr>
              <a:t>Kết luận: </a:t>
            </a:r>
            <a:r>
              <a:rPr lang="vi-VN" sz="2400" b="1" dirty="0">
                <a:latin typeface="+mn-lt"/>
              </a:rPr>
              <a:t>Trẻ em sau khi ra đời sẽ lớn lờn hằng ngày, hằng thỏng về cõn nặng, chiều cao, về cỏc hoạt động như biết lẫy, biết bũ, biết đọc, biết học,…Cỏc em cũng vậy, mỗi năm cũng cao hơn, nặng hơn, học được nhiều điều hơn.</a:t>
            </a:r>
            <a:endParaRPr lang="en-US" sz="2800" b="1" dirty="0">
              <a:solidFill>
                <a:srgbClr val="00B050"/>
              </a:solidFill>
              <a:latin typeface="+mn-lt"/>
            </a:endParaRPr>
          </a:p>
        </p:txBody>
      </p:sp>
    </p:spTree>
    <p:extLst>
      <p:ext uri="{BB962C8B-B14F-4D97-AF65-F5344CB8AC3E}">
        <p14:creationId xmlns:p14="http://schemas.microsoft.com/office/powerpoint/2010/main" val="2075841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barn(inVertical)">
                                      <p:cBhvr>
                                        <p:cTn id="11" dur="500"/>
                                        <p:tgtEl>
                                          <p:spTgt spid="410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101"/>
                                        </p:tgtEl>
                                        <p:attrNameLst>
                                          <p:attrName>style.visibility</p:attrName>
                                        </p:attrNameLst>
                                      </p:cBhvr>
                                      <p:to>
                                        <p:strVal val="visible"/>
                                      </p:to>
                                    </p:set>
                                    <p:animEffect transition="in" filter="wipe(down)">
                                      <p:cBhvr>
                                        <p:cTn id="15" dur="500"/>
                                        <p:tgtEl>
                                          <p:spTgt spid="4101"/>
                                        </p:tgtEl>
                                      </p:cBhvr>
                                    </p:animEffect>
                                  </p:childTnLst>
                                </p:cTn>
                              </p:par>
                            </p:childTnLst>
                          </p:cTn>
                        </p:par>
                        <p:par>
                          <p:cTn id="16" fill="hold">
                            <p:stCondLst>
                              <p:cond delay="1500"/>
                            </p:stCondLst>
                            <p:childTnLst>
                              <p:par>
                                <p:cTn id="17" presetID="6" presetClass="entr" presetSubtype="16"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circle(in)">
                                      <p:cBhvr>
                                        <p:cTn id="19" dur="2000"/>
                                        <p:tgtEl>
                                          <p:spTgt spid="409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39385"/>
            <a:ext cx="2743200" cy="551688"/>
          </a:xfrm>
        </p:spPr>
        <p:txBody>
          <a:bodyPr>
            <a:normAutofit/>
          </a:bodyPr>
          <a:lstStyle/>
          <a:p>
            <a:r>
              <a:rPr lang="en-US" sz="3200" b="1" dirty="0" err="1" smtClean="0">
                <a:solidFill>
                  <a:srgbClr val="002060"/>
                </a:solidFill>
              </a:rPr>
              <a:t>Bài</a:t>
            </a:r>
            <a:r>
              <a:rPr lang="en-US" sz="3200" b="1" dirty="0" smtClean="0">
                <a:solidFill>
                  <a:srgbClr val="002060"/>
                </a:solidFill>
              </a:rPr>
              <a:t> </a:t>
            </a:r>
            <a:r>
              <a:rPr lang="en-US" sz="3200" b="1" dirty="0" err="1" smtClean="0">
                <a:solidFill>
                  <a:srgbClr val="002060"/>
                </a:solidFill>
              </a:rPr>
              <a:t>tập</a:t>
            </a:r>
            <a:r>
              <a:rPr lang="en-US" sz="3200" b="1" dirty="0" smtClean="0">
                <a:solidFill>
                  <a:srgbClr val="002060"/>
                </a:solidFill>
              </a:rPr>
              <a:t> 1</a:t>
            </a:r>
            <a:endParaRPr lang="en-US" sz="3200" b="1" dirty="0">
              <a:solidFill>
                <a:srgbClr val="002060"/>
              </a:solidFill>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0629" y="2526309"/>
            <a:ext cx="6122742" cy="4026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846860"/>
      </p:ext>
    </p:extLst>
  </p:cSld>
  <p:clrMapOvr>
    <a:masterClrMapping/>
  </p:clrMapOvr>
  <p:transition spd="slow">
    <p:randomBar dir="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68&quot;/&gt;&lt;/object&gt;&lt;object type=&quot;3&quot; unique_id=&quot;10006&quot;&gt;&lt;property id=&quot;20148&quot; value=&quot;5&quot;/&gt;&lt;property id=&quot;20300&quot; value=&quot;Slide 3&quot;/&gt;&lt;property id=&quot;20307&quot; value=&quot;269&quot;/&gt;&lt;/object&gt;&lt;object type=&quot;3&quot; unique_id=&quot;10007&quot;&gt;&lt;property id=&quot;20148&quot; value=&quot;5&quot;/&gt;&lt;property id=&quot;20300&quot; value=&quot;Slide 4&quot;/&gt;&lt;property id=&quot;20307&quot; value=&quot;257&quot;/&gt;&lt;/object&gt;&lt;object type=&quot;3&quot; unique_id=&quot;10008&quot;&gt;&lt;property id=&quot;20148&quot; value=&quot;5&quot;/&gt;&lt;property id=&quot;20300&quot; value=&quot;Slide 5&quot;/&gt;&lt;property id=&quot;20307&quot; value=&quot;258&quot;/&gt;&lt;/object&gt;&lt;object type=&quot;3&quot; unique_id=&quot;10009&quot;&gt;&lt;property id=&quot;20148&quot; value=&quot;5&quot;/&gt;&lt;property id=&quot;20300&quot; value=&quot;Slide 6&quot;/&gt;&lt;property id=&quot;20307&quot; value=&quot;259&quot;/&gt;&lt;/object&gt;&lt;object type=&quot;3&quot; unique_id=&quot;10010&quot;&gt;&lt;property id=&quot;20148&quot; value=&quot;5&quot;/&gt;&lt;property id=&quot;20300&quot; value=&quot;Slide 7&quot;/&gt;&lt;property id=&quot;20307&quot; value=&quot;270&quot;/&gt;&lt;/object&gt;&lt;object type=&quot;3&quot; unique_id=&quot;10011&quot;&gt;&lt;property id=&quot;20148&quot; value=&quot;5&quot;/&gt;&lt;property id=&quot;20300&quot; value=&quot;Slide 8 - &amp;quot;Kết luận: Trẻ em sau khi ra đời sẽ lớn lờn hằng ngày, hằng thỏng về cõn nặng, chiều cao, về cỏc hoạt động như biết &quot;/&gt;&lt;property id=&quot;20307&quot; value=&quot;272&quot;/&gt;&lt;/object&gt;&lt;object type=&quot;3&quot; unique_id=&quot;10012&quot;&gt;&lt;property id=&quot;20148&quot; value=&quot;5&quot;/&gt;&lt;property id=&quot;20300&quot; value=&quot;Slide 9 - &amp;quot;Bài tập 1&amp;quot;&quot;/&gt;&lt;property id=&quot;20307&quot; value=&quot;273&quot;/&gt;&lt;/object&gt;&lt;object type=&quot;3&quot; unique_id=&quot;10013&quot;&gt;&lt;property id=&quot;20148&quot; value=&quot;5&quot;/&gt;&lt;property id=&quot;20300&quot; value=&quot;Slide 10 - &amp;quot;Hoạt động 2: Thực hành đo&amp;quot;&quot;/&gt;&lt;property id=&quot;20307&quot; value=&quot;260&quot;/&gt;&lt;/object&gt;&lt;object type=&quot;3&quot; unique_id=&quot;10014&quot;&gt;&lt;property id=&quot;20148&quot; value=&quot;5&quot;/&gt;&lt;property id=&quot;20300&quot; value=&quot;Slide 11 - &amp;quot;Bài tập 2&amp;quot;&quot;/&gt;&lt;property id=&quot;20307&quot; value=&quot;261&quot;/&gt;&lt;/object&gt;&lt;object type=&quot;3&quot; unique_id=&quot;10015&quot;&gt;&lt;property id=&quot;20148&quot; value=&quot;5&quot;/&gt;&lt;property id=&quot;20300&quot; value=&quot;Slide 12&quot;/&gt;&lt;property id=&quot;20307&quot; value=&quot;262&quot;/&gt;&lt;/object&gt;&lt;object type=&quot;3&quot; unique_id=&quot;10016&quot;&gt;&lt;property id=&quot;20148&quot; value=&quot;5&quot;/&gt;&lt;property id=&quot;20300&quot; value=&quot;Slide 13&quot;/&gt;&lt;property id=&quot;20307&quot; value=&quot;263&quot;/&gt;&lt;/object&gt;&lt;object type=&quot;3&quot; unique_id=&quot;10017&quot;&gt;&lt;property id=&quot;20148&quot; value=&quot;5&quot;/&gt;&lt;property id=&quot;20300&quot; value=&quot;Slide 14&quot;/&gt;&lt;property id=&quot;20307&quot; value=&quot;276&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wrap="none" lIns="91440" tIns="45720" rIns="91440" bIns="45720" rtlCol="0" anchor="ctr">
        <a:spAutoFit/>
      </a:bodyPr>
      <a:lstStyle>
        <a:defPPr algn="ctr">
          <a:defRPr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UNI Chu truyen thong" pitchFamily="66" charset="0"/>
            <a:cs typeface="Times New Roman" pitchFamily="18" charset="0"/>
          </a:defRPr>
        </a:defPPr>
      </a:lstStyle>
    </a:spDef>
  </a:objectDefaults>
  <a:extraClrSchemeLst/>
</a:theme>
</file>

<file path=docProps/app.xml><?xml version="1.0" encoding="utf-8"?>
<Properties xmlns="http://schemas.openxmlformats.org/officeDocument/2006/extended-properties" xmlns:vt="http://schemas.openxmlformats.org/officeDocument/2006/docPropsVTypes">
  <Template>Flow</Template>
  <TotalTime>92</TotalTime>
  <Words>208</Words>
  <Application>Microsoft Office PowerPoint</Application>
  <PresentationFormat>On-screen Show (4:3)</PresentationFormat>
  <Paragraphs>14</Paragraphs>
  <Slides>14</Slides>
  <Notes>0</Notes>
  <HiddenSlides>0</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Flow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 Trẻ em sau khi ra đời sẽ lớn lờn hằng ngày, hằng thỏng về cõn nặng, chiều cao, về cỏc hoạt động như biết lẫy, biết bũ, biết đọc, biết học,…Cỏc em cũng vậy, mỗi năm cũng cao hơn, nặng hơn, học được nhiều điều hơn.</vt:lpstr>
      <vt:lpstr>Bài tập 1</vt:lpstr>
      <vt:lpstr>Hoạt động 2: Thực hành đo</vt:lpstr>
      <vt:lpstr>Bài tập 2</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Tuan-Dao</dc:creator>
  <cp:lastModifiedBy>u</cp:lastModifiedBy>
  <cp:revision>12</cp:revision>
  <dcterms:created xsi:type="dcterms:W3CDTF">2006-08-16T00:00:00Z</dcterms:created>
  <dcterms:modified xsi:type="dcterms:W3CDTF">2018-02-05T11:39:00Z</dcterms:modified>
</cp:coreProperties>
</file>